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86" r:id="rId4"/>
    <p:sldId id="259" r:id="rId5"/>
    <p:sldId id="289" r:id="rId6"/>
    <p:sldId id="284" r:id="rId7"/>
    <p:sldId id="261" r:id="rId8"/>
    <p:sldId id="267" r:id="rId9"/>
    <p:sldId id="285" r:id="rId10"/>
    <p:sldId id="264" r:id="rId11"/>
    <p:sldId id="262" r:id="rId12"/>
    <p:sldId id="266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jaXK/gVCZiJ8nVbSnEI9zSzR6t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C70437E-5CDF-44A5-9A16-00C461ADA2BA}">
  <a:tblStyle styleId="{FC70437E-5CDF-44A5-9A16-00C461ADA2B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8AC6D70-EE44-420D-92B1-41430B4FAA9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405" autoAdjust="0"/>
  </p:normalViewPr>
  <p:slideViewPr>
    <p:cSldViewPr snapToGrid="0">
      <p:cViewPr varScale="1">
        <p:scale>
          <a:sx n="61" d="100"/>
          <a:sy n="61" d="100"/>
        </p:scale>
        <p:origin x="86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dirty="0"/>
            </a:b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5733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8950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3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" name="Google Shape;17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6" name="Google Shape;2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dirty="0"/>
            </a:b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0871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0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1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4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35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3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9" name="Google Shape;49;p36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36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3" name="Google Shape;63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91" name="Google Shape;91;p1"/>
          <p:cNvSpPr/>
          <p:nvPr/>
        </p:nvSpPr>
        <p:spPr>
          <a:xfrm>
            <a:off x="911424" y="1772817"/>
            <a:ext cx="10074386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CÔNG TÁC TUYỂN DỤNG, ĐÀO TẠO VÀ QUẢN LÍ CHẤT LƯỢNG GIÁO VIÊN NƯỚC NGOÀI</a:t>
            </a:r>
            <a:endParaRPr sz="3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9"/>
          <p:cNvSpPr txBox="1"/>
          <p:nvPr/>
        </p:nvSpPr>
        <p:spPr>
          <a:xfrm>
            <a:off x="119336" y="1030957"/>
            <a:ext cx="8013150" cy="4796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9"/>
          <p:cNvSpPr/>
          <p:nvPr/>
        </p:nvSpPr>
        <p:spPr>
          <a:xfrm>
            <a:off x="179782" y="114361"/>
            <a:ext cx="9228586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Trung tâm đào tạo trực tuyến của VUS 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A9A4FD-4190-DF0A-8F85-CF36327EB80F}"/>
              </a:ext>
            </a:extLst>
          </p:cNvPr>
          <p:cNvSpPr txBox="1"/>
          <p:nvPr/>
        </p:nvSpPr>
        <p:spPr>
          <a:xfrm>
            <a:off x="179782" y="1082515"/>
            <a:ext cx="10272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Là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nền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tảng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cung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cấp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các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khóa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học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về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phương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pháp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, 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kỹ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thuật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dạy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cho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giáo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viên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của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VUS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Nội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dung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các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khóa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học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do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đội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ngũ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chuyên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môn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VUS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biên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soạn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Tùy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theo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kết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quả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dự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giờ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mà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Quản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lý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đào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tạo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sẽ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quyết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định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GV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nên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học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bổ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sung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khóa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r>
              <a:rPr lang="en-GB" sz="1800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nào</a:t>
            </a:r>
            <a:r>
              <a:rPr lang="en-GB" sz="1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abic Typesetting" panose="020B0604020202020204" pitchFamily="66" charset="-78"/>
              </a:rPr>
              <a:t> </a:t>
            </a:r>
            <a:endParaRPr lang="en-US" sz="1800" dirty="0">
              <a:solidFill>
                <a:schemeClr val="bg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abic Typesetting" panose="020B0604020202020204" pitchFamily="66" charset="-78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517E52-2BE1-5B1A-EDB5-1CD71DBFBA01}"/>
              </a:ext>
            </a:extLst>
          </p:cNvPr>
          <p:cNvGrpSpPr/>
          <p:nvPr/>
        </p:nvGrpSpPr>
        <p:grpSpPr>
          <a:xfrm>
            <a:off x="119336" y="2562520"/>
            <a:ext cx="11953328" cy="3876645"/>
            <a:chOff x="119336" y="2562520"/>
            <a:chExt cx="11953328" cy="3876645"/>
          </a:xfrm>
        </p:grpSpPr>
        <p:grpSp>
          <p:nvGrpSpPr>
            <p:cNvPr id="226" name="Google Shape;226;p9"/>
            <p:cNvGrpSpPr/>
            <p:nvPr/>
          </p:nvGrpSpPr>
          <p:grpSpPr>
            <a:xfrm>
              <a:off x="6304990" y="2562520"/>
              <a:ext cx="5767674" cy="3876645"/>
              <a:chOff x="6271925" y="1795473"/>
              <a:chExt cx="5767674" cy="3876645"/>
            </a:xfrm>
          </p:grpSpPr>
          <p:pic>
            <p:nvPicPr>
              <p:cNvPr id="227" name="Google Shape;227;p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271925" y="1795473"/>
                <a:ext cx="5767674" cy="387664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28" name="Google Shape;228;p9"/>
              <p:cNvSpPr/>
              <p:nvPr/>
            </p:nvSpPr>
            <p:spPr>
              <a:xfrm>
                <a:off x="6286500" y="1981200"/>
                <a:ext cx="5753099" cy="131164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133E56-8104-B433-F1CE-23E7C2D49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336" y="2562520"/>
              <a:ext cx="6391192" cy="38766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"/>
          <p:cNvSpPr/>
          <p:nvPr/>
        </p:nvSpPr>
        <p:spPr>
          <a:xfrm>
            <a:off x="191343" y="51592"/>
            <a:ext cx="1015871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Phương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thức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quản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đánh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giá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chất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lượng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của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giáo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viên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3777783" y="1277910"/>
            <a:ext cx="3960300" cy="1080000"/>
          </a:xfrm>
          <a:prstGeom prst="roundRect">
            <a:avLst>
              <a:gd name="adj" fmla="val 16667"/>
            </a:avLst>
          </a:prstGeom>
          <a:solidFill>
            <a:srgbClr val="DAE5F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Chất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lượng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giảng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dạy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Kết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quả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ự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giơ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̀</a:t>
            </a:r>
            <a:endParaRPr lang="en-US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Kết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quả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khảo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cuố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khóa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Tỉ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lê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̣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tái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ghi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danh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khóa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học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7"/>
          <p:cNvSpPr/>
          <p:nvPr/>
        </p:nvSpPr>
        <p:spPr>
          <a:xfrm>
            <a:off x="8516465" y="2888940"/>
            <a:ext cx="3575686" cy="1080000"/>
          </a:xfrm>
          <a:prstGeom prst="roundRect">
            <a:avLst>
              <a:gd name="adj" fmla="val 16667"/>
            </a:avLst>
          </a:prstGeom>
          <a:solidFill>
            <a:srgbClr val="EAF1D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Tuân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thu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̉ qui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định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của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VUS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VD: </a:t>
            </a:r>
            <a:r>
              <a:rPr kumimoji="0" lang="en-US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tác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US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ngôn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US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tính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kỷ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luật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US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mức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độ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tham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gia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đầy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đủ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các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buổi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tập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huấ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n)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7"/>
          <p:cNvSpPr/>
          <p:nvPr/>
        </p:nvSpPr>
        <p:spPr>
          <a:xfrm>
            <a:off x="4047905" y="4614741"/>
            <a:ext cx="3514800" cy="1080000"/>
          </a:xfrm>
          <a:prstGeom prst="roundRect">
            <a:avLst>
              <a:gd name="adj" fmla="val 16667"/>
            </a:avLst>
          </a:prstGeom>
          <a:solidFill>
            <a:srgbClr val="D9959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Phản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hồi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của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khách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hàng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7"/>
          <p:cNvSpPr/>
          <p:nvPr/>
        </p:nvSpPr>
        <p:spPr>
          <a:xfrm>
            <a:off x="191350" y="2888950"/>
            <a:ext cx="3384300" cy="1080000"/>
          </a:xfrm>
          <a:prstGeom prst="roundRect">
            <a:avLst>
              <a:gd name="adj" fmla="val 16667"/>
            </a:avLst>
          </a:prstGeom>
          <a:solidFill>
            <a:srgbClr val="B2A0C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Sư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̣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tiến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bô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̣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của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học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viên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Kết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quả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giữa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cuối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khóa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Kết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quả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quốc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tế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202;p7"/>
          <p:cNvSpPr txBox="1"/>
          <p:nvPr/>
        </p:nvSpPr>
        <p:spPr>
          <a:xfrm>
            <a:off x="4772236" y="2953397"/>
            <a:ext cx="23763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CHẤT LƯỢNG GIÁO VIÊN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1" i="1" dirty="0">
                <a:latin typeface="Calibri"/>
                <a:cs typeface="Calibri"/>
                <a:sym typeface="Calibri"/>
              </a:rPr>
              <a:t>đ</a:t>
            </a:r>
            <a:r>
              <a:rPr kumimoji="0" lang="en-US" sz="1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ược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1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quyết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1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định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1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dựa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1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vào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4 </a:t>
            </a:r>
            <a:r>
              <a:rPr kumimoji="0" lang="en-US" sz="1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yếu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1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tố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1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chính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1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sau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lang="en-US" sz="12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đây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endParaRPr kumimoji="0" sz="1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203" name="Google Shape;203;p7"/>
          <p:cNvCxnSpPr/>
          <p:nvPr/>
        </p:nvCxnSpPr>
        <p:spPr>
          <a:xfrm rot="10800000">
            <a:off x="5748536" y="2384940"/>
            <a:ext cx="0" cy="50400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04" name="Google Shape;204;p7"/>
          <p:cNvCxnSpPr/>
          <p:nvPr/>
        </p:nvCxnSpPr>
        <p:spPr>
          <a:xfrm>
            <a:off x="5805305" y="4252941"/>
            <a:ext cx="0" cy="36180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05" name="Google Shape;205;p7"/>
          <p:cNvCxnSpPr/>
          <p:nvPr/>
        </p:nvCxnSpPr>
        <p:spPr>
          <a:xfrm>
            <a:off x="7362237" y="3461228"/>
            <a:ext cx="762600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06" name="Google Shape;206;p7"/>
          <p:cNvCxnSpPr/>
          <p:nvPr/>
        </p:nvCxnSpPr>
        <p:spPr>
          <a:xfrm rot="10800000">
            <a:off x="3762219" y="3429287"/>
            <a:ext cx="857617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99" grpId="0" animBg="1"/>
      <p:bldP spid="200" grpId="0" animBg="1"/>
      <p:bldP spid="201" grpId="0" animBg="1"/>
      <p:bldP spid="20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8"/>
          <p:cNvSpPr/>
          <p:nvPr/>
        </p:nvSpPr>
        <p:spPr>
          <a:xfrm>
            <a:off x="3231302" y="2967355"/>
            <a:ext cx="519769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17365D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ExtraBold"/>
                <a:sym typeface="Assistant ExtraBold"/>
              </a:rPr>
              <a:t>Xin </a:t>
            </a:r>
            <a:r>
              <a:rPr lang="en-US" sz="5400" b="1" dirty="0" err="1">
                <a:solidFill>
                  <a:srgbClr val="17365D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ExtraBold"/>
                <a:sym typeface="Assistant ExtraBold"/>
              </a:rPr>
              <a:t>cám</a:t>
            </a:r>
            <a:r>
              <a:rPr lang="en-US" sz="5400" b="1" dirty="0">
                <a:solidFill>
                  <a:srgbClr val="17365D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ExtraBold"/>
                <a:sym typeface="Assistant ExtraBold"/>
              </a:rPr>
              <a:t> </a:t>
            </a:r>
            <a:r>
              <a:rPr lang="en-US" sz="5400" b="1" dirty="0" err="1">
                <a:solidFill>
                  <a:srgbClr val="17365D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ExtraBold"/>
                <a:sym typeface="Assistant ExtraBold"/>
              </a:rPr>
              <a:t>ơn</a:t>
            </a:r>
            <a:r>
              <a:rPr lang="en-US" sz="5400" b="1" dirty="0">
                <a:solidFill>
                  <a:srgbClr val="17365D"/>
                </a:solidFill>
                <a:latin typeface="Cambria" panose="02040503050406030204" pitchFamily="18" charset="0"/>
                <a:ea typeface="Cambria" panose="02040503050406030204" pitchFamily="18" charset="0"/>
                <a:cs typeface="Assistant ExtraBold"/>
                <a:sym typeface="Assistant ExtraBold"/>
              </a:rPr>
              <a:t>!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00" name="Google Shape;100;p2"/>
          <p:cNvSpPr txBox="1"/>
          <p:nvPr/>
        </p:nvSpPr>
        <p:spPr>
          <a:xfrm>
            <a:off x="379619" y="136524"/>
            <a:ext cx="10153128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Nội</a:t>
            </a:r>
            <a:r>
              <a:rPr lang="en-US" sz="35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dung</a:t>
            </a:r>
            <a:endParaRPr sz="35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96B42F-B40D-F352-27E5-D5EDB96A22A7}"/>
              </a:ext>
            </a:extLst>
          </p:cNvPr>
          <p:cNvSpPr txBox="1"/>
          <p:nvPr/>
        </p:nvSpPr>
        <p:spPr>
          <a:xfrm>
            <a:off x="379619" y="1647370"/>
            <a:ext cx="1047569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trình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tuyển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dụng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giáo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viên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nước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ngoài</a:t>
            </a:r>
            <a:endParaRPr lang="en-US"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Thủ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tục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xin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Visa/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Giấy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phép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lao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động</a:t>
            </a:r>
            <a:endParaRPr lang="en-US"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trình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đào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tạo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giáo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viên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mới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giáo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viên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hiện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hữu</a:t>
            </a:r>
            <a:endParaRPr lang="en-US"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Phương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thức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quản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lí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̀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đánh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gia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́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chất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lượng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giáo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viên</a:t>
            </a:r>
            <a:endParaRPr lang="en-US"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00" name="Google Shape;100;p2"/>
          <p:cNvSpPr txBox="1"/>
          <p:nvPr/>
        </p:nvSpPr>
        <p:spPr>
          <a:xfrm>
            <a:off x="-25116" y="150640"/>
            <a:ext cx="10153128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Đội</a:t>
            </a:r>
            <a:r>
              <a:rPr lang="en-US" sz="35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ngu</a:t>
            </a:r>
            <a:r>
              <a:rPr lang="en-US" sz="35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̃ </a:t>
            </a: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giáo</a:t>
            </a:r>
            <a:r>
              <a:rPr lang="en-US" sz="35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viên</a:t>
            </a:r>
            <a:r>
              <a:rPr lang="en-US" sz="35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nước</a:t>
            </a:r>
            <a:r>
              <a:rPr lang="en-US" sz="35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ngoài</a:t>
            </a:r>
            <a:endParaRPr sz="35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7B6962-BDA9-6708-33A4-B702114A7E00}"/>
              </a:ext>
            </a:extLst>
          </p:cNvPr>
          <p:cNvSpPr txBox="1"/>
          <p:nvPr/>
        </p:nvSpPr>
        <p:spPr>
          <a:xfrm>
            <a:off x="1886428" y="5894686"/>
            <a:ext cx="84191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100% bằng đại học và chứng chỉ sư phạm CELTA/ TESOL/ TEFL</a:t>
            </a:r>
            <a:endParaRPr lang="en-GB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collage of people&#10;&#10;Description automatically generated with medium confidence">
            <a:extLst>
              <a:ext uri="{FF2B5EF4-FFF2-40B4-BE49-F238E27FC236}">
                <a16:creationId xmlns:a16="http://schemas.microsoft.com/office/drawing/2014/main" id="{5B25BD6C-DD36-0FE3-2415-E85E5B137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572" y="1329053"/>
            <a:ext cx="7472855" cy="419989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562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body" idx="1"/>
          </p:nvPr>
        </p:nvSpPr>
        <p:spPr>
          <a:xfrm>
            <a:off x="609599" y="157655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grpSp>
        <p:nvGrpSpPr>
          <p:cNvPr id="118" name="Google Shape;118;p4"/>
          <p:cNvGrpSpPr/>
          <p:nvPr/>
        </p:nvGrpSpPr>
        <p:grpSpPr>
          <a:xfrm>
            <a:off x="2673461" y="1158271"/>
            <a:ext cx="6945323" cy="3060590"/>
            <a:chOff x="248820" y="0"/>
            <a:chExt cx="6845074" cy="3556720"/>
          </a:xfrm>
        </p:grpSpPr>
        <p:sp>
          <p:nvSpPr>
            <p:cNvPr id="119" name="Google Shape;119;p4"/>
            <p:cNvSpPr/>
            <p:nvPr/>
          </p:nvSpPr>
          <p:spPr>
            <a:xfrm>
              <a:off x="550703" y="0"/>
              <a:ext cx="6241308" cy="355672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BCED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248820" y="1067016"/>
              <a:ext cx="2202814" cy="142268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A3366"/>
                </a:gs>
                <a:gs pos="80000">
                  <a:srgbClr val="0E4485"/>
                </a:gs>
                <a:gs pos="100000">
                  <a:srgbClr val="0B4489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 txBox="1"/>
            <p:nvPr/>
          </p:nvSpPr>
          <p:spPr>
            <a:xfrm>
              <a:off x="318270" y="1136466"/>
              <a:ext cx="2063914" cy="12837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/>
                <a:buNone/>
              </a:pPr>
              <a:r>
                <a:rPr lang="en-US" sz="25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Lọc</a:t>
              </a:r>
              <a:r>
                <a:rPr lang="en-US" sz="25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hồ</a:t>
              </a:r>
              <a:r>
                <a:rPr lang="en-US" sz="25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̀ </a:t>
              </a:r>
              <a:r>
                <a:rPr lang="en-US" sz="25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sơ</a:t>
              </a:r>
              <a:endParaRPr sz="25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2569950" y="1067016"/>
              <a:ext cx="2202814" cy="142268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A3366"/>
                </a:gs>
                <a:gs pos="80000">
                  <a:srgbClr val="0E4485"/>
                </a:gs>
                <a:gs pos="100000">
                  <a:srgbClr val="0B4489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 txBox="1"/>
            <p:nvPr/>
          </p:nvSpPr>
          <p:spPr>
            <a:xfrm>
              <a:off x="2639400" y="1136466"/>
              <a:ext cx="2063914" cy="12837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/>
                <a:buNone/>
              </a:pPr>
              <a:r>
                <a:rPr lang="en-GB" sz="25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Ứng</a:t>
              </a:r>
              <a:r>
                <a:rPr lang="en-GB" sz="25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25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viên</a:t>
              </a:r>
              <a:r>
                <a:rPr lang="en-GB" sz="25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vi-VN" sz="25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nộp giáo án</a:t>
              </a:r>
              <a:r>
                <a:rPr lang="en-GB" sz="25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25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mẫu</a:t>
              </a:r>
              <a:endParaRPr lang="vi-VN" sz="25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4891080" y="1067016"/>
              <a:ext cx="2202814" cy="142268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0A3366"/>
                </a:gs>
                <a:gs pos="80000">
                  <a:srgbClr val="0E4485"/>
                </a:gs>
                <a:gs pos="100000">
                  <a:srgbClr val="0B4489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 txBox="1"/>
            <p:nvPr/>
          </p:nvSpPr>
          <p:spPr>
            <a:xfrm>
              <a:off x="4960530" y="1136466"/>
              <a:ext cx="2063914" cy="12837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342900" marR="0" lvl="0" indent="-34290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Tx/>
                <a:buChar char="-"/>
              </a:pPr>
              <a:r>
                <a:rPr lang="en-US" sz="25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Phỏng</a:t>
              </a:r>
              <a:r>
                <a:rPr lang="en-US" sz="25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vấn</a:t>
              </a:r>
              <a:endParaRPr lang="en-US" sz="25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342900" marR="0" lvl="0" indent="-34290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Tx/>
                <a:buChar char="-"/>
              </a:pPr>
              <a:r>
                <a:rPr lang="en-US" sz="25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Giảng</a:t>
              </a:r>
              <a:r>
                <a:rPr lang="en-US" sz="25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5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thử</a:t>
              </a:r>
              <a:endParaRPr sz="25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" name="Google Shape;129;p4"/>
          <p:cNvSpPr/>
          <p:nvPr/>
        </p:nvSpPr>
        <p:spPr>
          <a:xfrm>
            <a:off x="0" y="123925"/>
            <a:ext cx="10297142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Qui </a:t>
            </a: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trình</a:t>
            </a:r>
            <a:r>
              <a:rPr lang="en-US" sz="35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tuyển</a:t>
            </a:r>
            <a:r>
              <a:rPr lang="en-US" sz="35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dụng</a:t>
            </a:r>
            <a:r>
              <a:rPr lang="en-US" sz="35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giáo</a:t>
            </a:r>
            <a:r>
              <a:rPr lang="en-US" sz="35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viên</a:t>
            </a:r>
            <a:endParaRPr sz="35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81BF6FC-889C-F281-85EA-B7672FCC8BA3}"/>
              </a:ext>
            </a:extLst>
          </p:cNvPr>
          <p:cNvGrpSpPr/>
          <p:nvPr/>
        </p:nvGrpSpPr>
        <p:grpSpPr>
          <a:xfrm>
            <a:off x="1900392" y="5281447"/>
            <a:ext cx="8977120" cy="1496820"/>
            <a:chOff x="248424" y="4365104"/>
            <a:chExt cx="11232267" cy="23458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7CD26C9-04E6-6A53-E390-58C221BA01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2" t="21073" r="5181" b="14480"/>
            <a:stretch/>
          </p:blipFill>
          <p:spPr>
            <a:xfrm>
              <a:off x="248424" y="4365104"/>
              <a:ext cx="4613528" cy="23458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18B7065-49F2-35AF-5959-1EC40B48A7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68"/>
            <a:stretch/>
          </p:blipFill>
          <p:spPr>
            <a:xfrm>
              <a:off x="7153195" y="4365104"/>
              <a:ext cx="4327496" cy="22771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B8DDFE5-6B64-AFC9-47D1-2FB533D0F6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36" b="9652"/>
            <a:stretch/>
          </p:blipFill>
          <p:spPr>
            <a:xfrm>
              <a:off x="4783745" y="4405395"/>
              <a:ext cx="2399226" cy="22652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0761E-8DF7-2A8D-55A9-C7A4F6E07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070517"/>
            <a:ext cx="11775688" cy="5055647"/>
          </a:xfrm>
        </p:spPr>
        <p:txBody>
          <a:bodyPr>
            <a:normAutofit lnSpcReduction="10000"/>
          </a:bodyPr>
          <a:lstStyle/>
          <a:p>
            <a:pPr indent="-457200"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-US" altLang="en-US" dirty="0" err="1">
                <a:sym typeface="Arial"/>
              </a:rPr>
              <a:t>Thời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gian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chơ</a:t>
            </a:r>
            <a:r>
              <a:rPr lang="en-US" altLang="en-US" dirty="0">
                <a:sym typeface="Arial"/>
              </a:rPr>
              <a:t>̀ </a:t>
            </a:r>
            <a:r>
              <a:rPr lang="en-US" altLang="en-US" dirty="0" err="1">
                <a:sym typeface="Arial"/>
              </a:rPr>
              <a:t>đê</a:t>
            </a:r>
            <a:r>
              <a:rPr lang="en-US" altLang="en-US" dirty="0">
                <a:sym typeface="Arial"/>
              </a:rPr>
              <a:t>̉ </a:t>
            </a:r>
            <a:r>
              <a:rPr lang="en-US" altLang="en-US" dirty="0" err="1">
                <a:sym typeface="Arial"/>
              </a:rPr>
              <a:t>nộp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hô</a:t>
            </a:r>
            <a:r>
              <a:rPr lang="en-US" altLang="en-US" dirty="0">
                <a:sym typeface="Arial"/>
              </a:rPr>
              <a:t>̀ </a:t>
            </a:r>
            <a:r>
              <a:rPr lang="en-US" altLang="en-US" dirty="0" err="1">
                <a:sym typeface="Arial"/>
              </a:rPr>
              <a:t>sơ</a:t>
            </a:r>
            <a:r>
              <a:rPr lang="en-US" altLang="en-US" dirty="0">
                <a:sym typeface="Arial"/>
              </a:rPr>
              <a:t> Thẻ </a:t>
            </a:r>
            <a:r>
              <a:rPr lang="en-US" altLang="en-US" dirty="0" err="1">
                <a:sym typeface="Arial"/>
              </a:rPr>
              <a:t>tạm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trú</a:t>
            </a:r>
            <a:r>
              <a:rPr lang="en-US" altLang="en-US" dirty="0">
                <a:sym typeface="Arial"/>
              </a:rPr>
              <a:t>/ visa </a:t>
            </a:r>
            <a:r>
              <a:rPr lang="en-US" altLang="en-US" dirty="0" err="1">
                <a:sym typeface="Arial"/>
              </a:rPr>
              <a:t>lao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động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giảm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sau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khi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đưa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về</a:t>
            </a:r>
            <a:r>
              <a:rPr lang="en-US" altLang="en-US" dirty="0">
                <a:sym typeface="Arial"/>
              </a:rPr>
              <a:t>̀ Phòng QLXNC TP.HCM </a:t>
            </a:r>
          </a:p>
          <a:p>
            <a:pPr indent="-457200"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-US" altLang="en-US" dirty="0">
                <a:sym typeface="Arial"/>
              </a:rPr>
              <a:t>Phòng QLXNC TP.HCM </a:t>
            </a:r>
            <a:r>
              <a:rPr lang="en-US" altLang="en-US" dirty="0" err="1">
                <a:sym typeface="Arial"/>
              </a:rPr>
              <a:t>xư</a:t>
            </a:r>
            <a:r>
              <a:rPr lang="en-US" altLang="en-US" dirty="0">
                <a:sym typeface="Arial"/>
              </a:rPr>
              <a:t>̉ </a:t>
            </a:r>
            <a:r>
              <a:rPr lang="en-US" altLang="en-US" dirty="0" err="1">
                <a:sym typeface="Arial"/>
              </a:rPr>
              <a:t>ly</a:t>
            </a:r>
            <a:r>
              <a:rPr lang="en-US" altLang="en-US" dirty="0">
                <a:sym typeface="Arial"/>
              </a:rPr>
              <a:t>́ </a:t>
            </a:r>
            <a:r>
              <a:rPr lang="en-US" altLang="en-US" dirty="0" err="1">
                <a:sym typeface="Arial"/>
              </a:rPr>
              <a:t>hồ</a:t>
            </a:r>
            <a:r>
              <a:rPr lang="en-US" altLang="en-US" dirty="0">
                <a:sym typeface="Arial"/>
              </a:rPr>
              <a:t>̀ </a:t>
            </a:r>
            <a:r>
              <a:rPr lang="en-US" altLang="en-US" dirty="0" err="1">
                <a:sym typeface="Arial"/>
              </a:rPr>
              <a:t>sơ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đúng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hạn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va</a:t>
            </a:r>
            <a:r>
              <a:rPr lang="en-US" altLang="en-US" dirty="0">
                <a:sym typeface="Arial"/>
              </a:rPr>
              <a:t>̀ có </a:t>
            </a:r>
            <a:r>
              <a:rPr lang="en-US" altLang="en-US" dirty="0" err="1">
                <a:sym typeface="Arial"/>
              </a:rPr>
              <a:t>hỗ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trợ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kịp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thời</a:t>
            </a:r>
            <a:endParaRPr lang="en-US" altLang="en-US" dirty="0">
              <a:sym typeface="Arial"/>
            </a:endParaRPr>
          </a:p>
          <a:p>
            <a:pPr indent="-457200"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-US" altLang="en-US" dirty="0" err="1">
                <a:sym typeface="Arial"/>
              </a:rPr>
              <a:t>Việc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nộp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hồ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sơ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xin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giấy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phép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lao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động</a:t>
            </a:r>
            <a:r>
              <a:rPr lang="en-US" altLang="en-US" dirty="0">
                <a:sym typeface="Arial"/>
              </a:rPr>
              <a:t> – Work Permit (WP) online </a:t>
            </a:r>
            <a:r>
              <a:rPr lang="en-US" altLang="en-US" dirty="0" err="1">
                <a:sym typeface="Arial"/>
              </a:rPr>
              <a:t>đã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đi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vào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hoạt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động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ổn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định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va</a:t>
            </a:r>
            <a:r>
              <a:rPr lang="en-US" altLang="en-US" dirty="0">
                <a:sym typeface="Arial"/>
              </a:rPr>
              <a:t>̀ </a:t>
            </a:r>
            <a:r>
              <a:rPr lang="en-US" altLang="en-US" dirty="0" err="1">
                <a:sym typeface="Arial"/>
              </a:rPr>
              <a:t>được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Sơ</a:t>
            </a:r>
            <a:r>
              <a:rPr lang="en-US" altLang="en-US" dirty="0">
                <a:sym typeface="Arial"/>
              </a:rPr>
              <a:t>̉ Lao </a:t>
            </a:r>
            <a:r>
              <a:rPr lang="en-US" altLang="en-US" dirty="0" err="1">
                <a:sym typeface="Arial"/>
              </a:rPr>
              <a:t>Động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hướng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dẫn</a:t>
            </a:r>
            <a:r>
              <a:rPr lang="en-US" altLang="en-US" dirty="0">
                <a:sym typeface="Arial"/>
              </a:rPr>
              <a:t>, </a:t>
            </a:r>
            <a:r>
              <a:rPr lang="en-US" altLang="en-US" dirty="0" err="1">
                <a:sym typeface="Arial"/>
              </a:rPr>
              <a:t>hô</a:t>
            </a:r>
            <a:r>
              <a:rPr lang="en-US" altLang="en-US" dirty="0">
                <a:sym typeface="Arial"/>
              </a:rPr>
              <a:t>̃ </a:t>
            </a:r>
            <a:r>
              <a:rPr lang="en-US" altLang="en-US" dirty="0" err="1">
                <a:sym typeface="Arial"/>
              </a:rPr>
              <a:t>trơ</a:t>
            </a:r>
            <a:r>
              <a:rPr lang="en-US" altLang="en-US" dirty="0">
                <a:sym typeface="Arial"/>
              </a:rPr>
              <a:t>̣ </a:t>
            </a:r>
            <a:r>
              <a:rPr lang="en-US" altLang="en-US" dirty="0" err="1">
                <a:sym typeface="Arial"/>
              </a:rPr>
              <a:t>kịp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thời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nếu</a:t>
            </a:r>
            <a:r>
              <a:rPr lang="en-US" altLang="en-US" dirty="0">
                <a:sym typeface="Arial"/>
              </a:rPr>
              <a:t> có </a:t>
            </a:r>
            <a:r>
              <a:rPr lang="en-US" altLang="en-US" dirty="0" err="1">
                <a:sym typeface="Arial"/>
              </a:rPr>
              <a:t>phát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sinh</a:t>
            </a:r>
            <a:endParaRPr lang="en-US" altLang="en-US" dirty="0">
              <a:sym typeface="Arial"/>
            </a:endParaRPr>
          </a:p>
          <a:p>
            <a:pPr indent="-457200"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-US" altLang="en-US" dirty="0">
                <a:sym typeface="Arial"/>
              </a:rPr>
              <a:t>Qui </a:t>
            </a:r>
            <a:r>
              <a:rPr lang="en-US" altLang="en-US" dirty="0" err="1">
                <a:sym typeface="Arial"/>
              </a:rPr>
              <a:t>trình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nộp</a:t>
            </a:r>
            <a:r>
              <a:rPr lang="en-US" altLang="en-US" dirty="0">
                <a:sym typeface="Arial"/>
              </a:rPr>
              <a:t> WP </a:t>
            </a:r>
            <a:r>
              <a:rPr lang="en-US" altLang="en-US" dirty="0" err="1">
                <a:sym typeface="Arial"/>
              </a:rPr>
              <a:t>va</a:t>
            </a:r>
            <a:r>
              <a:rPr lang="en-US" altLang="en-US" dirty="0">
                <a:sym typeface="Arial"/>
              </a:rPr>
              <a:t>̀ visa </a:t>
            </a:r>
            <a:r>
              <a:rPr lang="en-US" altLang="en-US" dirty="0" err="1">
                <a:sym typeface="Arial"/>
              </a:rPr>
              <a:t>nhập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cảnh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hiện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tại</a:t>
            </a:r>
            <a:r>
              <a:rPr lang="en-US" altLang="en-US" dirty="0">
                <a:sym typeface="Arial"/>
              </a:rPr>
              <a:t>: </a:t>
            </a:r>
            <a:r>
              <a:rPr lang="en-US" altLang="en-US" dirty="0" err="1">
                <a:sym typeface="Arial"/>
              </a:rPr>
              <a:t>trực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tuyến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va</a:t>
            </a:r>
            <a:r>
              <a:rPr lang="en-US" altLang="en-US" dirty="0">
                <a:sym typeface="Arial"/>
              </a:rPr>
              <a:t>̀ </a:t>
            </a:r>
            <a:r>
              <a:rPr lang="en-US" altLang="en-US" dirty="0" err="1">
                <a:sym typeface="Arial"/>
              </a:rPr>
              <a:t>trực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tiếp</a:t>
            </a:r>
            <a:endParaRPr lang="en-US" altLang="en-US" dirty="0">
              <a:sym typeface="Arial"/>
            </a:endParaRPr>
          </a:p>
          <a:p>
            <a:pPr indent="-457200"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-US" altLang="en-US" dirty="0" err="1">
                <a:sym typeface="Arial"/>
              </a:rPr>
              <a:t>Thời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gian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xư</a:t>
            </a:r>
            <a:r>
              <a:rPr lang="en-US" altLang="en-US" dirty="0">
                <a:sym typeface="Arial"/>
              </a:rPr>
              <a:t>̉ </a:t>
            </a:r>
            <a:r>
              <a:rPr lang="en-US" altLang="en-US" dirty="0" err="1">
                <a:sym typeface="Arial"/>
              </a:rPr>
              <a:t>ly</a:t>
            </a:r>
            <a:r>
              <a:rPr lang="en-US" altLang="en-US" dirty="0">
                <a:sym typeface="Arial"/>
              </a:rPr>
              <a:t> WP </a:t>
            </a:r>
            <a:r>
              <a:rPr lang="en-US" altLang="en-US" dirty="0" err="1">
                <a:sym typeface="Arial"/>
              </a:rPr>
              <a:t>va</a:t>
            </a:r>
            <a:r>
              <a:rPr lang="en-US" altLang="en-US" dirty="0">
                <a:sym typeface="Arial"/>
              </a:rPr>
              <a:t>̀ Visa </a:t>
            </a:r>
            <a:r>
              <a:rPr lang="en-US" altLang="en-US" dirty="0" err="1">
                <a:sym typeface="Arial"/>
              </a:rPr>
              <a:t>nhập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cảnh</a:t>
            </a:r>
            <a:r>
              <a:rPr lang="en-US" altLang="en-US" dirty="0">
                <a:sym typeface="Arial"/>
              </a:rPr>
              <a:t> là </a:t>
            </a:r>
            <a:r>
              <a:rPr lang="en-US" altLang="en-US" dirty="0" err="1">
                <a:sym typeface="Arial"/>
              </a:rPr>
              <a:t>tư</a:t>
            </a:r>
            <a:r>
              <a:rPr lang="en-US" altLang="en-US" dirty="0">
                <a:sym typeface="Arial"/>
              </a:rPr>
              <a:t>̀ 10-14 </a:t>
            </a:r>
            <a:r>
              <a:rPr lang="en-US" altLang="en-US" dirty="0" err="1">
                <a:sym typeface="Arial"/>
              </a:rPr>
              <a:t>ngày</a:t>
            </a:r>
            <a:r>
              <a:rPr lang="en-US" altLang="en-US" dirty="0">
                <a:sym typeface="Arial"/>
              </a:rPr>
              <a:t> so </a:t>
            </a:r>
            <a:r>
              <a:rPr lang="en-US" altLang="en-US" dirty="0" err="1">
                <a:sym typeface="Arial"/>
              </a:rPr>
              <a:t>với</a:t>
            </a:r>
            <a:r>
              <a:rPr lang="en-US" altLang="en-US" dirty="0">
                <a:sym typeface="Arial"/>
              </a:rPr>
              <a:t> 7 </a:t>
            </a:r>
            <a:r>
              <a:rPr lang="en-US" altLang="en-US" dirty="0" err="1">
                <a:sym typeface="Arial"/>
              </a:rPr>
              <a:t>ngày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trước</a:t>
            </a:r>
            <a:r>
              <a:rPr lang="en-US" altLang="en-US" dirty="0">
                <a:sym typeface="Arial"/>
              </a:rPr>
              <a:t> </a:t>
            </a:r>
            <a:r>
              <a:rPr lang="en-US" altLang="en-US" dirty="0" err="1">
                <a:sym typeface="Arial"/>
              </a:rPr>
              <a:t>đây</a:t>
            </a:r>
            <a:endParaRPr lang="en-US" altLang="en-US" dirty="0">
              <a:sym typeface="Arial"/>
            </a:endParaRPr>
          </a:p>
          <a:p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311E4-0017-7AD9-C869-5816C33AF0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sp>
        <p:nvSpPr>
          <p:cNvPr id="5" name="Google Shape;129;p4">
            <a:extLst>
              <a:ext uri="{FF2B5EF4-FFF2-40B4-BE49-F238E27FC236}">
                <a16:creationId xmlns:a16="http://schemas.microsoft.com/office/drawing/2014/main" id="{6C4632A7-9ADF-C283-A79C-04F04B4CB49F}"/>
              </a:ext>
            </a:extLst>
          </p:cNvPr>
          <p:cNvSpPr/>
          <p:nvPr/>
        </p:nvSpPr>
        <p:spPr>
          <a:xfrm>
            <a:off x="0" y="100934"/>
            <a:ext cx="10297142" cy="63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Thủ </a:t>
            </a: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tục</a:t>
            </a:r>
            <a:r>
              <a:rPr lang="en-US" sz="35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xin</a:t>
            </a:r>
            <a:r>
              <a:rPr lang="en-US" sz="35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Visa / </a:t>
            </a: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Giấy</a:t>
            </a:r>
            <a:r>
              <a:rPr lang="en-US" sz="35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phép</a:t>
            </a:r>
            <a:r>
              <a:rPr lang="en-US" sz="35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lao</a:t>
            </a:r>
            <a:r>
              <a:rPr lang="en-US" sz="35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động</a:t>
            </a:r>
            <a:endParaRPr sz="35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674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5"/>
          <p:cNvGrpSpPr/>
          <p:nvPr/>
        </p:nvGrpSpPr>
        <p:grpSpPr>
          <a:xfrm>
            <a:off x="1912775" y="1023125"/>
            <a:ext cx="8375948" cy="4525963"/>
            <a:chOff x="4118" y="0"/>
            <a:chExt cx="8375948" cy="4525963"/>
          </a:xfrm>
        </p:grpSpPr>
        <p:sp>
          <p:nvSpPr>
            <p:cNvPr id="137" name="Google Shape;137;p5"/>
            <p:cNvSpPr/>
            <p:nvPr/>
          </p:nvSpPr>
          <p:spPr>
            <a:xfrm>
              <a:off x="617219" y="0"/>
              <a:ext cx="6995160" cy="452596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FD7E7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118" y="1357788"/>
              <a:ext cx="1981051" cy="181038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 txBox="1"/>
            <p:nvPr/>
          </p:nvSpPr>
          <p:spPr>
            <a:xfrm>
              <a:off x="209370" y="1248672"/>
              <a:ext cx="1503527" cy="163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Calibri"/>
                <a:buNone/>
                <a:tabLst/>
                <a:defRPr/>
              </a:pPr>
              <a:r>
                <a:rPr lang="en-US" sz="2400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Đào</a:t>
              </a:r>
              <a:r>
                <a:rPr lang="en-US" sz="24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400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tạo</a:t>
              </a:r>
              <a:r>
                <a:rPr lang="en-US" sz="24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400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hội</a:t>
              </a:r>
              <a:r>
                <a:rPr lang="en-US" sz="24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400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nhập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2084222" y="1357788"/>
              <a:ext cx="1981051" cy="181038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 txBox="1"/>
            <p:nvPr/>
          </p:nvSpPr>
          <p:spPr>
            <a:xfrm>
              <a:off x="1946273" y="1284484"/>
              <a:ext cx="2143200" cy="163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FFFFFF"/>
                </a:buClr>
                <a:buSzPts val="3000"/>
                <a:defRPr/>
              </a:pPr>
              <a:r>
                <a:rPr lang="en-US" sz="2400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Huấn</a:t>
              </a:r>
              <a:r>
                <a:rPr lang="en-US" sz="24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400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luyện</a:t>
              </a:r>
              <a:r>
                <a:rPr lang="en-US" sz="24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400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đầu</a:t>
              </a:r>
              <a:r>
                <a:rPr lang="en-US" sz="24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400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vào</a:t>
              </a:r>
              <a:endParaRPr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4164326" y="1357788"/>
              <a:ext cx="1981051" cy="181038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 txBox="1"/>
            <p:nvPr/>
          </p:nvSpPr>
          <p:spPr>
            <a:xfrm>
              <a:off x="3876388" y="1157652"/>
              <a:ext cx="2572500" cy="163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marL="0" lvl="0" indent="0" algn="ctr" defTabSz="914400" eaLnBrk="1" fontAlgn="auto" latinLnBrk="0" hangingPunct="1">
                <a:lnSpc>
                  <a:spcPct val="90000"/>
                </a:lnSpc>
                <a:buClr>
                  <a:srgbClr val="FFFFFF"/>
                </a:buClr>
                <a:buSzPts val="3000"/>
                <a:buFont typeface="Arial"/>
                <a:buNone/>
                <a:tabLst/>
                <a:defRPr/>
              </a:pPr>
              <a:r>
                <a:rPr lang="en-US" sz="2400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Dư</a:t>
              </a:r>
              <a:r>
                <a:rPr lang="en-US" sz="24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̣ </a:t>
              </a:r>
              <a:r>
                <a:rPr lang="en-US" sz="2400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giơ</a:t>
              </a:r>
              <a:r>
                <a:rPr lang="en-US" sz="24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̀ </a:t>
              </a:r>
              <a:r>
                <a:rPr lang="en-US" sz="2400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chéo</a:t>
              </a:r>
              <a:endParaRPr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6244430" y="1357788"/>
              <a:ext cx="1981051" cy="181038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 txBox="1"/>
            <p:nvPr/>
          </p:nvSpPr>
          <p:spPr>
            <a:xfrm>
              <a:off x="6122566" y="1200833"/>
              <a:ext cx="2257500" cy="163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300" tIns="114300" rIns="114300" bIns="114300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FFFFFF"/>
                </a:buClr>
                <a:buSzPts val="3000"/>
                <a:defRPr/>
              </a:pPr>
              <a:r>
                <a:rPr lang="en-US" sz="2400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Huấn</a:t>
              </a:r>
              <a:r>
                <a:rPr lang="en-US" sz="24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400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luyện</a:t>
              </a:r>
              <a:r>
                <a:rPr lang="en-US" sz="24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400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chuyên</a:t>
              </a:r>
              <a:r>
                <a:rPr lang="en-US" sz="24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400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sâu</a:t>
              </a:r>
              <a:endParaRPr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4151784" y="4697511"/>
            <a:ext cx="2316734" cy="1428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6178352" y="5013176"/>
            <a:ext cx="2316734" cy="1428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" name="Google Shape;149;p5"/>
          <p:cNvSpPr txBox="1"/>
          <p:nvPr/>
        </p:nvSpPr>
        <p:spPr>
          <a:xfrm>
            <a:off x="2287960" y="5021560"/>
            <a:ext cx="17281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5"/>
          <p:cNvSpPr txBox="1"/>
          <p:nvPr/>
        </p:nvSpPr>
        <p:spPr>
          <a:xfrm>
            <a:off x="4285457" y="5013176"/>
            <a:ext cx="17281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5"/>
          <p:cNvSpPr txBox="1"/>
          <p:nvPr/>
        </p:nvSpPr>
        <p:spPr>
          <a:xfrm>
            <a:off x="6303031" y="5024921"/>
            <a:ext cx="17281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5"/>
          <p:cNvSpPr txBox="1"/>
          <p:nvPr/>
        </p:nvSpPr>
        <p:spPr>
          <a:xfrm>
            <a:off x="8399865" y="4941168"/>
            <a:ext cx="17281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5"/>
          <p:cNvSpPr txBox="1"/>
          <p:nvPr/>
        </p:nvSpPr>
        <p:spPr>
          <a:xfrm>
            <a:off x="1937062" y="3709016"/>
            <a:ext cx="17283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tiếng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5"/>
          <p:cNvSpPr txBox="1"/>
          <p:nvPr/>
        </p:nvSpPr>
        <p:spPr>
          <a:xfrm>
            <a:off x="4070558" y="3720652"/>
            <a:ext cx="17283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6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tiếng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5"/>
          <p:cNvSpPr txBox="1"/>
          <p:nvPr/>
        </p:nvSpPr>
        <p:spPr>
          <a:xfrm>
            <a:off x="6615962" y="3720989"/>
            <a:ext cx="17283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tiếng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5"/>
          <p:cNvSpPr txBox="1"/>
          <p:nvPr/>
        </p:nvSpPr>
        <p:spPr>
          <a:xfrm>
            <a:off x="8610296" y="3428429"/>
            <a:ext cx="145475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10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tiếng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trong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4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tuần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5"/>
          <p:cNvSpPr/>
          <p:nvPr/>
        </p:nvSpPr>
        <p:spPr>
          <a:xfrm>
            <a:off x="179782" y="114361"/>
            <a:ext cx="8600456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Qui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trình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đào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tạo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hội</a:t>
            </a:r>
            <a:r>
              <a:rPr kumimoji="0" lang="en-US" sz="35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5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nhập</a:t>
            </a:r>
            <a:r>
              <a:rPr kumimoji="0" lang="en-US" sz="35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5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giáo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viên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mới</a:t>
            </a:r>
            <a:endParaRPr kumimoji="0" sz="3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233EEB8-4984-47BE-8C67-8BD81C9788A1}"/>
              </a:ext>
            </a:extLst>
          </p:cNvPr>
          <p:cNvGrpSpPr/>
          <p:nvPr/>
        </p:nvGrpSpPr>
        <p:grpSpPr>
          <a:xfrm>
            <a:off x="1167239" y="5095319"/>
            <a:ext cx="10183617" cy="1729715"/>
            <a:chOff x="1167239" y="5095319"/>
            <a:chExt cx="10183617" cy="172971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7560CFF-6E40-84E3-8775-5BB02BF9D640}"/>
                </a:ext>
              </a:extLst>
            </p:cNvPr>
            <p:cNvSpPr/>
            <p:nvPr/>
          </p:nvSpPr>
          <p:spPr>
            <a:xfrm>
              <a:off x="1167239" y="5095319"/>
              <a:ext cx="2468169" cy="1729417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000" r="-5000"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-152400">
              <a:bevelT w="190500" h="38100"/>
            </a:sp3d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69B24A1-1861-EFF1-852B-FC84245E1030}"/>
                </a:ext>
              </a:extLst>
            </p:cNvPr>
            <p:cNvSpPr/>
            <p:nvPr/>
          </p:nvSpPr>
          <p:spPr>
            <a:xfrm>
              <a:off x="3680152" y="5103647"/>
              <a:ext cx="2468169" cy="1712759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000" r="-5000"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-152400">
              <a:bevelT w="190500" h="38100"/>
            </a:sp3d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5BF7F96-CC59-9437-A07B-E2D18E410688}"/>
                </a:ext>
              </a:extLst>
            </p:cNvPr>
            <p:cNvSpPr/>
            <p:nvPr/>
          </p:nvSpPr>
          <p:spPr>
            <a:xfrm>
              <a:off x="6200724" y="5111069"/>
              <a:ext cx="2468169" cy="1697914"/>
            </a:xfrm>
            <a:prstGeom prst="rect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000" b="-1000"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-152400">
              <a:bevelT w="190500" h="38100"/>
            </a:sp3d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7" name="Picture 6" descr="A group of people on a stage&#10;&#10;Description automatically generated">
              <a:extLst>
                <a:ext uri="{FF2B5EF4-FFF2-40B4-BE49-F238E27FC236}">
                  <a16:creationId xmlns:a16="http://schemas.microsoft.com/office/drawing/2014/main" id="{5C9C8E26-85A8-0B84-A593-50AF77818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1265" y="5112275"/>
              <a:ext cx="2659591" cy="1712759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6"/>
          <p:cNvGrpSpPr/>
          <p:nvPr/>
        </p:nvGrpSpPr>
        <p:grpSpPr>
          <a:xfrm>
            <a:off x="2082364" y="1114595"/>
            <a:ext cx="7862569" cy="4114799"/>
            <a:chOff x="3616" y="0"/>
            <a:chExt cx="8222367" cy="4525963"/>
          </a:xfrm>
        </p:grpSpPr>
        <p:sp>
          <p:nvSpPr>
            <p:cNvPr id="176" name="Google Shape;176;p6"/>
            <p:cNvSpPr/>
            <p:nvPr/>
          </p:nvSpPr>
          <p:spPr>
            <a:xfrm>
              <a:off x="617219" y="0"/>
              <a:ext cx="6995160" cy="452596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FD7E7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3616" y="1357788"/>
              <a:ext cx="1581224" cy="181038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6"/>
            <p:cNvSpPr txBox="1"/>
            <p:nvPr/>
          </p:nvSpPr>
          <p:spPr>
            <a:xfrm>
              <a:off x="80805" y="1434977"/>
              <a:ext cx="1426846" cy="16560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0" tIns="102850" rIns="102850" bIns="10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Calibri"/>
                <a:buNone/>
              </a:pPr>
              <a:r>
                <a:rPr lang="en-US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Dư</a:t>
              </a: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̣ </a:t>
              </a:r>
              <a:r>
                <a:rPr lang="en-US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giơ</a:t>
              </a: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̀ </a:t>
              </a:r>
              <a:r>
                <a:rPr lang="en-US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đánh</a:t>
              </a: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gia</a:t>
              </a: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́ </a:t>
              </a:r>
              <a:r>
                <a:rPr lang="en-US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lần</a:t>
              </a: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1</a:t>
              </a:r>
              <a:endParaRPr sz="23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1663902" y="1357788"/>
              <a:ext cx="1581224" cy="181038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6"/>
            <p:cNvSpPr txBox="1"/>
            <p:nvPr/>
          </p:nvSpPr>
          <p:spPr>
            <a:xfrm>
              <a:off x="1431825" y="1358774"/>
              <a:ext cx="2048700" cy="165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0" tIns="102850" rIns="102850" bIns="10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Calibri"/>
                <a:buNone/>
              </a:pPr>
              <a:r>
                <a:rPr lang="en-US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Phụ</a:t>
              </a: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đạo</a:t>
              </a: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chuyên</a:t>
              </a: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môn</a:t>
              </a: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dựa</a:t>
              </a: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vào</a:t>
              </a: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kết</a:t>
              </a: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quả</a:t>
              </a: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dự</a:t>
              </a: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giờ</a:t>
              </a: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(mentoring)</a:t>
              </a:r>
              <a:endParaRPr sz="23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3324187" y="1357788"/>
              <a:ext cx="1581224" cy="181038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6"/>
            <p:cNvSpPr txBox="1"/>
            <p:nvPr/>
          </p:nvSpPr>
          <p:spPr>
            <a:xfrm>
              <a:off x="3168245" y="1358774"/>
              <a:ext cx="1861198" cy="165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0" tIns="102850" rIns="102850" bIns="10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Calibri"/>
                <a:buNone/>
              </a:pPr>
              <a:r>
                <a:rPr lang="en-US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Đào</a:t>
              </a: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tạo</a:t>
              </a: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nâng</a:t>
              </a: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cao</a:t>
              </a: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tay</a:t>
              </a: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nghê</a:t>
              </a: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̀ (workshops)</a:t>
              </a:r>
              <a:endParaRPr sz="23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4984473" y="1357788"/>
              <a:ext cx="1581224" cy="181038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6"/>
            <p:cNvSpPr txBox="1"/>
            <p:nvPr/>
          </p:nvSpPr>
          <p:spPr>
            <a:xfrm>
              <a:off x="5061662" y="1434977"/>
              <a:ext cx="1426846" cy="16560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0" tIns="102850" rIns="102850" bIns="10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Calibri"/>
                <a:buNone/>
              </a:pPr>
              <a:r>
                <a:rPr lang="en-US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Dư</a:t>
              </a: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̣ </a:t>
              </a:r>
              <a:r>
                <a:rPr lang="en-US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giơ</a:t>
              </a: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̀ </a:t>
              </a:r>
              <a:r>
                <a:rPr lang="en-US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đánh</a:t>
              </a: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gia</a:t>
              </a: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́ </a:t>
              </a:r>
              <a:r>
                <a:rPr lang="en-US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lần</a:t>
              </a: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2</a:t>
              </a:r>
              <a:endParaRPr sz="23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6644759" y="1357788"/>
              <a:ext cx="1581224" cy="181038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6"/>
            <p:cNvSpPr txBox="1"/>
            <p:nvPr/>
          </p:nvSpPr>
          <p:spPr>
            <a:xfrm>
              <a:off x="6721948" y="1434977"/>
              <a:ext cx="1426846" cy="16560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0" tIns="102850" rIns="102850" bIns="10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Calibri"/>
                <a:buNone/>
              </a:pPr>
              <a:r>
                <a:rPr lang="en-US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Xác</a:t>
              </a: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định</a:t>
              </a: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kết</a:t>
              </a: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quả</a:t>
              </a: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thư</a:t>
              </a: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̉ </a:t>
              </a:r>
              <a:r>
                <a:rPr lang="en-US" sz="23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việc</a:t>
              </a:r>
              <a:endParaRPr sz="23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7" name="Google Shape;187;p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88" name="Google Shape;188;p6"/>
          <p:cNvSpPr/>
          <p:nvPr/>
        </p:nvSpPr>
        <p:spPr>
          <a:xfrm>
            <a:off x="4151784" y="4697511"/>
            <a:ext cx="2316734" cy="1428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6178352" y="5013176"/>
            <a:ext cx="2316734" cy="1428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6"/>
          <p:cNvSpPr/>
          <p:nvPr/>
        </p:nvSpPr>
        <p:spPr>
          <a:xfrm>
            <a:off x="137143" y="168028"/>
            <a:ext cx="9456435" cy="63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Qui </a:t>
            </a: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trình</a:t>
            </a:r>
            <a:r>
              <a:rPr lang="en-US" sz="35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đào</a:t>
            </a:r>
            <a:r>
              <a:rPr lang="en-US" sz="35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tạo</a:t>
            </a:r>
            <a:r>
              <a:rPr lang="en-US" sz="35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hội</a:t>
            </a:r>
            <a:r>
              <a:rPr lang="en-US" sz="35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nhập</a:t>
            </a:r>
            <a:r>
              <a:rPr lang="en-US" sz="35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5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giáo</a:t>
            </a:r>
            <a:r>
              <a:rPr lang="en-US" sz="35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viên</a:t>
            </a:r>
            <a:r>
              <a:rPr lang="en-US" sz="35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mới</a:t>
            </a:r>
            <a:r>
              <a:rPr lang="en-US" sz="35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tt</a:t>
            </a:r>
            <a:r>
              <a:rPr lang="en-US" sz="35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446DB92-33AE-2171-48D6-B9DE94C84D1C}"/>
              </a:ext>
            </a:extLst>
          </p:cNvPr>
          <p:cNvGrpSpPr/>
          <p:nvPr/>
        </p:nvGrpSpPr>
        <p:grpSpPr>
          <a:xfrm>
            <a:off x="1167239" y="5095319"/>
            <a:ext cx="10183617" cy="1729715"/>
            <a:chOff x="1167239" y="5095319"/>
            <a:chExt cx="10183617" cy="172971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99EAEB1-63FA-670A-8D8B-09E4266C77E1}"/>
                </a:ext>
              </a:extLst>
            </p:cNvPr>
            <p:cNvSpPr/>
            <p:nvPr/>
          </p:nvSpPr>
          <p:spPr>
            <a:xfrm>
              <a:off x="1167239" y="5095319"/>
              <a:ext cx="2468169" cy="1729417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000" r="-5000"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-152400">
              <a:bevelT w="190500" h="38100"/>
            </a:sp3d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F7E3258-B840-2B93-A255-C111C46D07FA}"/>
                </a:ext>
              </a:extLst>
            </p:cNvPr>
            <p:cNvSpPr/>
            <p:nvPr/>
          </p:nvSpPr>
          <p:spPr>
            <a:xfrm>
              <a:off x="3680152" y="5103647"/>
              <a:ext cx="2468169" cy="1712759"/>
            </a:xfrm>
            <a:prstGeom prst="rect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000" r="-5000"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-152400">
              <a:bevelT w="190500" h="38100"/>
            </a:sp3d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6AFD39B-D834-0B1B-1956-8ECFE9A9D891}"/>
                </a:ext>
              </a:extLst>
            </p:cNvPr>
            <p:cNvSpPr/>
            <p:nvPr/>
          </p:nvSpPr>
          <p:spPr>
            <a:xfrm>
              <a:off x="6200724" y="5111069"/>
              <a:ext cx="2468169" cy="1697914"/>
            </a:xfrm>
            <a:prstGeom prst="rect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000" b="-1000"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 z="-152400">
              <a:bevelT w="190500" h="38100"/>
            </a:sp3d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0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11" name="Picture 10" descr="A group of people on a stage&#10;&#10;Description automatically generated">
              <a:extLst>
                <a:ext uri="{FF2B5EF4-FFF2-40B4-BE49-F238E27FC236}">
                  <a16:creationId xmlns:a16="http://schemas.microsoft.com/office/drawing/2014/main" id="{98AECB29-BFE9-785D-C1E2-06B144FF9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1265" y="5112275"/>
              <a:ext cx="2659591" cy="1712759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grpSp>
        <p:nvGrpSpPr>
          <p:cNvPr id="249" name="Google Shape;249;p11"/>
          <p:cNvGrpSpPr/>
          <p:nvPr/>
        </p:nvGrpSpPr>
        <p:grpSpPr>
          <a:xfrm>
            <a:off x="2725548" y="1365242"/>
            <a:ext cx="5967170" cy="4657651"/>
            <a:chOff x="1131214" y="-80231"/>
            <a:chExt cx="5967170" cy="4657651"/>
          </a:xfrm>
        </p:grpSpPr>
        <p:sp>
          <p:nvSpPr>
            <p:cNvPr id="250" name="Google Shape;250;p11"/>
            <p:cNvSpPr/>
            <p:nvPr/>
          </p:nvSpPr>
          <p:spPr>
            <a:xfrm>
              <a:off x="1826130" y="-80231"/>
              <a:ext cx="4494040" cy="44940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9175" y="6941"/>
                  </a:moveTo>
                  <a:lnTo>
                    <a:pt x="79175" y="6941"/>
                  </a:lnTo>
                  <a:cubicBezTo>
                    <a:pt x="103181" y="15616"/>
                    <a:pt x="118371" y="39328"/>
                    <a:pt x="116217" y="64761"/>
                  </a:cubicBezTo>
                  <a:cubicBezTo>
                    <a:pt x="114063" y="90195"/>
                    <a:pt x="95101" y="111014"/>
                    <a:pt x="69979" y="115528"/>
                  </a:cubicBezTo>
                  <a:cubicBezTo>
                    <a:pt x="44857" y="120043"/>
                    <a:pt x="19833" y="107129"/>
                    <a:pt x="8959" y="84037"/>
                  </a:cubicBezTo>
                  <a:cubicBezTo>
                    <a:pt x="-1916" y="60944"/>
                    <a:pt x="4068" y="33428"/>
                    <a:pt x="23550" y="16937"/>
                  </a:cubicBezTo>
                  <a:lnTo>
                    <a:pt x="21501" y="14017"/>
                  </a:lnTo>
                  <a:lnTo>
                    <a:pt x="29502" y="16542"/>
                  </a:lnTo>
                  <a:lnTo>
                    <a:pt x="29438" y="25327"/>
                  </a:lnTo>
                  <a:lnTo>
                    <a:pt x="27390" y="22408"/>
                  </a:lnTo>
                  <a:lnTo>
                    <a:pt x="27390" y="22408"/>
                  </a:lnTo>
                  <a:cubicBezTo>
                    <a:pt x="10425" y="37125"/>
                    <a:pt x="5419" y="61381"/>
                    <a:pt x="15172" y="81611"/>
                  </a:cubicBezTo>
                  <a:cubicBezTo>
                    <a:pt x="24925" y="101842"/>
                    <a:pt x="47020" y="113033"/>
                    <a:pt x="69099" y="108926"/>
                  </a:cubicBezTo>
                  <a:cubicBezTo>
                    <a:pt x="91179" y="104820"/>
                    <a:pt x="107773" y="86433"/>
                    <a:pt x="109600" y="64049"/>
                  </a:cubicBezTo>
                  <a:cubicBezTo>
                    <a:pt x="111428" y="41665"/>
                    <a:pt x="98036" y="20831"/>
                    <a:pt x="76914" y="13197"/>
                  </a:cubicBezTo>
                  <a:close/>
                </a:path>
              </a:pathLst>
            </a:custGeom>
            <a:solidFill>
              <a:srgbClr val="CFD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3016321" y="-51457"/>
              <a:ext cx="2113657" cy="105682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 txBox="1"/>
            <p:nvPr/>
          </p:nvSpPr>
          <p:spPr>
            <a:xfrm>
              <a:off x="3067911" y="133"/>
              <a:ext cx="2010477" cy="9536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Xác</a:t>
              </a:r>
              <a:r>
                <a:rPr lang="en-US" sz="2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định</a:t>
              </a:r>
              <a:r>
                <a:rPr lang="en-US" sz="2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kĩ </a:t>
              </a:r>
              <a:r>
                <a:rPr lang="en-US" sz="20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năng</a:t>
              </a:r>
              <a:r>
                <a:rPr lang="en-US" sz="2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cần</a:t>
              </a:r>
              <a:r>
                <a:rPr lang="en-US" sz="2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phát</a:t>
              </a:r>
              <a:r>
                <a:rPr lang="en-US" sz="2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triển</a:t>
              </a:r>
              <a:endParaRPr dirty="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4693191" y="956795"/>
              <a:ext cx="2405193" cy="168876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 txBox="1"/>
            <p:nvPr/>
          </p:nvSpPr>
          <p:spPr>
            <a:xfrm>
              <a:off x="4775630" y="1039234"/>
              <a:ext cx="2240315" cy="15238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Lập</a:t>
              </a:r>
              <a:r>
                <a:rPr lang="en-US" sz="2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kê</a:t>
              </a:r>
              <a:r>
                <a:rPr lang="en-US" sz="2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́ </a:t>
              </a:r>
              <a:r>
                <a:rPr lang="en-US" sz="20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hoạch</a:t>
              </a:r>
              <a:endParaRPr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en-US" sz="140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(Phụ </a:t>
              </a:r>
              <a:r>
                <a:rPr lang="en-US" sz="1400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đạo</a:t>
              </a:r>
              <a:r>
                <a:rPr lang="en-US" sz="140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, </a:t>
              </a:r>
              <a:r>
                <a:rPr lang="en-US" sz="1400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Làm</a:t>
              </a:r>
              <a:r>
                <a:rPr lang="en-US" sz="140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giáo</a:t>
              </a:r>
              <a:r>
                <a:rPr lang="en-US" sz="140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án</a:t>
              </a:r>
              <a:r>
                <a:rPr lang="en-US" sz="140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mẫu</a:t>
              </a:r>
              <a:r>
                <a:rPr lang="en-US" sz="140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, </a:t>
              </a:r>
              <a:r>
                <a:rPr lang="en-US" sz="1400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Thảo</a:t>
              </a:r>
              <a:r>
                <a:rPr lang="en-US" sz="140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luận</a:t>
              </a:r>
              <a:r>
                <a:rPr lang="en-US" sz="140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chia sẻ, </a:t>
              </a:r>
              <a:r>
                <a:rPr lang="en-US" sz="1400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Huấn</a:t>
              </a:r>
              <a:r>
                <a:rPr lang="en-US" sz="140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luyện</a:t>
              </a:r>
              <a:r>
                <a:rPr lang="en-US" sz="140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đào</a:t>
              </a:r>
              <a:r>
                <a:rPr lang="en-US" sz="140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tạo</a:t>
              </a:r>
              <a:r>
                <a:rPr lang="en-US" sz="140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, Trung </a:t>
              </a:r>
              <a:r>
                <a:rPr lang="en-US" sz="1400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tâm</a:t>
              </a:r>
              <a:r>
                <a:rPr lang="en-US" sz="140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đào</a:t>
              </a:r>
              <a:r>
                <a:rPr lang="en-US" sz="140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tạo</a:t>
              </a:r>
              <a:r>
                <a:rPr lang="en-US" sz="140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trực</a:t>
              </a:r>
              <a:r>
                <a:rPr lang="en-US" sz="140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tuyến</a:t>
              </a:r>
              <a:r>
                <a:rPr lang="en-US" sz="140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dirty="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4122831" y="3310220"/>
              <a:ext cx="2153541" cy="12672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1"/>
            <p:cNvSpPr txBox="1"/>
            <p:nvPr/>
          </p:nvSpPr>
          <p:spPr>
            <a:xfrm>
              <a:off x="4184691" y="3372080"/>
              <a:ext cx="2029821" cy="1143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Ứng</a:t>
              </a:r>
              <a:r>
                <a:rPr lang="en-US" sz="2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dụng</a:t>
              </a:r>
              <a:r>
                <a:rPr lang="en-US" sz="2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vào</a:t>
              </a:r>
              <a:r>
                <a:rPr lang="en-US" sz="2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thực</a:t>
              </a:r>
              <a:r>
                <a:rPr lang="en-US" sz="2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tê</a:t>
              </a:r>
              <a:r>
                <a:rPr lang="en-US" sz="2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́ </a:t>
              </a:r>
              <a:r>
                <a:rPr lang="en-US" sz="20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lớp</a:t>
              </a:r>
              <a:r>
                <a:rPr lang="en-US" sz="2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học</a:t>
              </a:r>
              <a:r>
                <a:rPr lang="en-US" sz="140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dirty="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1764645" y="3310510"/>
              <a:ext cx="2364104" cy="126661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1"/>
            <p:cNvSpPr txBox="1"/>
            <p:nvPr/>
          </p:nvSpPr>
          <p:spPr>
            <a:xfrm>
              <a:off x="1826476" y="3372341"/>
              <a:ext cx="2240442" cy="1142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Tư</a:t>
              </a:r>
              <a:r>
                <a:rPr lang="en-US" sz="2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̣ </a:t>
              </a:r>
              <a:r>
                <a:rPr lang="en-US" sz="20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phản</a:t>
              </a:r>
              <a:r>
                <a:rPr lang="en-US" sz="2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tỉnh</a:t>
              </a:r>
              <a:r>
                <a:rPr lang="en-US" sz="2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en-US" sz="14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</a:t>
              </a:r>
              <a:r>
                <a:rPr lang="en-US" sz="140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Cá </a:t>
              </a:r>
              <a:r>
                <a:rPr lang="en-US" sz="1400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nhân</a:t>
              </a:r>
              <a:r>
                <a:rPr lang="en-US" sz="140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tư</a:t>
              </a:r>
              <a:r>
                <a:rPr lang="en-US" sz="140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̣ </a:t>
              </a:r>
              <a:r>
                <a:rPr lang="en-US" sz="1400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phản</a:t>
              </a:r>
              <a:r>
                <a:rPr lang="en-US" sz="140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tỉnh</a:t>
              </a:r>
              <a:r>
                <a:rPr lang="en-US" sz="140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, </a:t>
              </a:r>
              <a:r>
                <a:rPr lang="en-US" sz="1400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Trao</a:t>
              </a:r>
              <a:r>
                <a:rPr lang="en-US" sz="140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đổi</a:t>
              </a:r>
              <a:r>
                <a:rPr lang="en-US" sz="140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với</a:t>
              </a:r>
              <a:r>
                <a:rPr lang="en-US" sz="140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đồng</a:t>
              </a:r>
              <a:r>
                <a:rPr lang="en-US" sz="140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nghiệp</a:t>
              </a:r>
              <a:r>
                <a:rPr lang="en-US" sz="140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dirty="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1131214" y="1040190"/>
              <a:ext cx="2238595" cy="152198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 txBox="1"/>
            <p:nvPr/>
          </p:nvSpPr>
          <p:spPr>
            <a:xfrm>
              <a:off x="1205511" y="1114487"/>
              <a:ext cx="2339649" cy="1373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Đánh</a:t>
              </a:r>
              <a:r>
                <a:rPr lang="en-US" sz="2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gia</a:t>
              </a:r>
              <a:r>
                <a:rPr lang="en-US" sz="2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́</a:t>
              </a:r>
              <a:endParaRPr lang="en-US" dirty="0">
                <a:ea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1400" b="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</a:t>
              </a:r>
              <a:r>
                <a:rPr lang="en-US" sz="1400" b="0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Dư</a:t>
              </a:r>
              <a:r>
                <a:rPr lang="en-US" sz="1400" b="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̣ </a:t>
              </a:r>
              <a:r>
                <a:rPr lang="en-US" sz="1400" b="0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giơ</a:t>
              </a:r>
              <a:r>
                <a:rPr lang="en-US" sz="1400" b="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̀, </a:t>
              </a:r>
              <a:r>
                <a:rPr lang="en-US" sz="1400" b="0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Khảo</a:t>
              </a:r>
              <a:r>
                <a:rPr lang="en-US" sz="1400" b="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b="0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sát</a:t>
              </a:r>
              <a:r>
                <a:rPr lang="en-US" sz="1400" b="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b="0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học</a:t>
              </a:r>
              <a:r>
                <a:rPr lang="en-US" sz="1400" b="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b="0" i="1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viên</a:t>
              </a:r>
              <a:r>
                <a:rPr lang="en-US" sz="1400" b="0" i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dirty="0"/>
            </a:p>
          </p:txBody>
        </p:sp>
      </p:grpSp>
      <p:sp>
        <p:nvSpPr>
          <p:cNvPr id="262" name="Google Shape;262;p11"/>
          <p:cNvSpPr/>
          <p:nvPr/>
        </p:nvSpPr>
        <p:spPr>
          <a:xfrm>
            <a:off x="71621" y="-45393"/>
            <a:ext cx="946212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Qui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trình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đào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tạo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nâng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nghê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̀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giáo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viên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hữu</a:t>
            </a:r>
            <a:endParaRPr sz="32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3514FC-21F5-88A1-00D7-96C618A079A4}"/>
              </a:ext>
            </a:extLst>
          </p:cNvPr>
          <p:cNvGrpSpPr/>
          <p:nvPr/>
        </p:nvGrpSpPr>
        <p:grpSpPr>
          <a:xfrm>
            <a:off x="9514880" y="1394016"/>
            <a:ext cx="2382967" cy="4962335"/>
            <a:chOff x="9514880" y="1394016"/>
            <a:chExt cx="2382967" cy="496233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FD08EE0-BBB5-AC2C-90A3-DF4134990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3745" y="1394016"/>
              <a:ext cx="2364102" cy="15756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3EAAC7-8D46-1A43-89B0-11EF1FEC0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4" r="11086"/>
            <a:stretch/>
          </p:blipFill>
          <p:spPr>
            <a:xfrm>
              <a:off x="9514880" y="4772458"/>
              <a:ext cx="2364104" cy="15838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Picture 2" descr="A person talking to a group of people in a room&#10;&#10;Description automatically generated with medium confidence">
              <a:extLst>
                <a:ext uri="{FF2B5EF4-FFF2-40B4-BE49-F238E27FC236}">
                  <a16:creationId xmlns:a16="http://schemas.microsoft.com/office/drawing/2014/main" id="{C3F6EC1D-81C5-4FF9-ACB4-14B16D8BD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14882" y="2969700"/>
              <a:ext cx="2364102" cy="17730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00" name="Google Shape;100;p2"/>
          <p:cNvSpPr txBox="1"/>
          <p:nvPr/>
        </p:nvSpPr>
        <p:spPr>
          <a:xfrm>
            <a:off x="-25116" y="150640"/>
            <a:ext cx="10153128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Khung</a:t>
            </a:r>
            <a:r>
              <a:rPr lang="en-US" sz="35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Năng</a:t>
            </a:r>
            <a:r>
              <a:rPr lang="en-US" sz="35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Lực</a:t>
            </a:r>
            <a:r>
              <a:rPr lang="en-US" sz="35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Giảng</a:t>
            </a:r>
            <a:r>
              <a:rPr lang="en-US" sz="35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Dạy</a:t>
            </a:r>
            <a:endParaRPr sz="35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212;p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8423D62-BA59-B717-D4DA-53A77F4B75F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9319" y="1048216"/>
            <a:ext cx="3211930" cy="58325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13;p8">
            <a:extLst>
              <a:ext uri="{FF2B5EF4-FFF2-40B4-BE49-F238E27FC236}">
                <a16:creationId xmlns:a16="http://schemas.microsoft.com/office/drawing/2014/main" id="{FF82F64A-A0FB-880A-9EE1-4132F2BABB84}"/>
              </a:ext>
            </a:extLst>
          </p:cNvPr>
          <p:cNvSpPr/>
          <p:nvPr/>
        </p:nvSpPr>
        <p:spPr>
          <a:xfrm>
            <a:off x="8105850" y="1388687"/>
            <a:ext cx="3476550" cy="1512168"/>
          </a:xfrm>
          <a:prstGeom prst="ellipse">
            <a:avLst/>
          </a:prstGeom>
          <a:solidFill>
            <a:srgbClr val="92CCDC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25 </a:t>
            </a:r>
            <a:r>
              <a:rPr lang="en-US" sz="18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tiêu</a:t>
            </a:r>
            <a:r>
              <a:rPr lang="en-US" sz="18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chí </a:t>
            </a:r>
            <a:r>
              <a:rPr lang="en-US" sz="18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dự</a:t>
            </a:r>
            <a:r>
              <a:rPr lang="en-US" sz="18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giờ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4 </a:t>
            </a:r>
            <a:r>
              <a:rPr lang="en-US" sz="18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cấp</a:t>
            </a:r>
            <a:r>
              <a:rPr lang="en-US" sz="18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đô</a:t>
            </a:r>
            <a:r>
              <a:rPr lang="en-US" sz="18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̣ </a:t>
            </a:r>
            <a:r>
              <a:rPr lang="en-US" sz="18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mỗi</a:t>
            </a:r>
            <a:r>
              <a:rPr lang="en-US" sz="18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tiêu</a:t>
            </a:r>
            <a:r>
              <a:rPr lang="en-US" sz="18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chí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Font typeface="Arial"/>
              <a:buChar char="•"/>
            </a:pPr>
            <a:r>
              <a:rPr lang="en-US" sz="18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Trên</a:t>
            </a:r>
            <a:r>
              <a:rPr lang="en-US" sz="18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thang </a:t>
            </a:r>
            <a:r>
              <a:rPr lang="en-US" sz="18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điểm</a:t>
            </a:r>
            <a:r>
              <a:rPr lang="en-US" sz="18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10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14;p8">
            <a:extLst>
              <a:ext uri="{FF2B5EF4-FFF2-40B4-BE49-F238E27FC236}">
                <a16:creationId xmlns:a16="http://schemas.microsoft.com/office/drawing/2014/main" id="{90730305-BFD8-D836-47DB-6EE4775CFFED}"/>
              </a:ext>
            </a:extLst>
          </p:cNvPr>
          <p:cNvSpPr/>
          <p:nvPr/>
        </p:nvSpPr>
        <p:spPr>
          <a:xfrm>
            <a:off x="352105" y="1339220"/>
            <a:ext cx="3425156" cy="1561635"/>
          </a:xfrm>
          <a:prstGeom prst="ellipse">
            <a:avLst/>
          </a:prstGeom>
          <a:solidFill>
            <a:srgbClr val="92CCDC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</a:pPr>
            <a:r>
              <a:rPr lang="en-US" sz="18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Dùng</a:t>
            </a:r>
            <a:r>
              <a:rPr lang="en-US" sz="18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en-US" sz="18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căn</a:t>
            </a:r>
            <a:r>
              <a:rPr lang="en-US" sz="18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cư</a:t>
            </a:r>
            <a:r>
              <a:rPr lang="en-US" sz="18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́ </a:t>
            </a:r>
            <a:r>
              <a:rPr lang="en-US" sz="18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đê</a:t>
            </a:r>
            <a:r>
              <a:rPr lang="en-US" sz="18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̉ </a:t>
            </a:r>
            <a:r>
              <a:rPr lang="en-US" sz="18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đánh</a:t>
            </a:r>
            <a:r>
              <a:rPr lang="en-US" sz="18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giá</a:t>
            </a:r>
            <a:r>
              <a:rPr lang="en-US" sz="18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dự</a:t>
            </a:r>
            <a:r>
              <a:rPr lang="en-US" sz="18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giờ</a:t>
            </a:r>
            <a:r>
              <a:rPr lang="en-US" sz="18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18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phát</a:t>
            </a:r>
            <a:r>
              <a:rPr lang="en-US" sz="18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triển</a:t>
            </a:r>
            <a:r>
              <a:rPr lang="en-US" sz="18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chuyên</a:t>
            </a:r>
            <a:r>
              <a:rPr lang="en-US" sz="18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môn</a:t>
            </a:r>
            <a:r>
              <a:rPr lang="en-US" sz="18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1800" dirty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GV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010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</TotalTime>
  <Words>632</Words>
  <Application>Microsoft Office PowerPoint</Application>
  <PresentationFormat>Widescreen</PresentationFormat>
  <Paragraphs>88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Cambria</vt:lpstr>
      <vt:lpstr>Calibri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</dc:creator>
  <cp:lastModifiedBy>Duong Thi Quynh Trang, HR &amp; Admin Director, HO, HCM</cp:lastModifiedBy>
  <cp:revision>29</cp:revision>
  <dcterms:created xsi:type="dcterms:W3CDTF">2015-11-13T05:38:01Z</dcterms:created>
  <dcterms:modified xsi:type="dcterms:W3CDTF">2023-04-24T11:02:45Z</dcterms:modified>
</cp:coreProperties>
</file>